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7"/>
  </p:notesMasterIdLst>
  <p:sldIdLst>
    <p:sldId id="258" r:id="rId2"/>
    <p:sldId id="279" r:id="rId3"/>
    <p:sldId id="281" r:id="rId4"/>
    <p:sldId id="287" r:id="rId5"/>
    <p:sldId id="288" r:id="rId6"/>
    <p:sldId id="289" r:id="rId7"/>
    <p:sldId id="290" r:id="rId8"/>
    <p:sldId id="292" r:id="rId9"/>
    <p:sldId id="293" r:id="rId10"/>
    <p:sldId id="278" r:id="rId11"/>
    <p:sldId id="286" r:id="rId12"/>
    <p:sldId id="260" r:id="rId13"/>
    <p:sldId id="283" r:id="rId14"/>
    <p:sldId id="294" r:id="rId15"/>
    <p:sldId id="277" r:id="rId16"/>
    <p:sldId id="284" r:id="rId17"/>
    <p:sldId id="262" r:id="rId18"/>
    <p:sldId id="295" r:id="rId19"/>
    <p:sldId id="296" r:id="rId20"/>
    <p:sldId id="298" r:id="rId21"/>
    <p:sldId id="299" r:id="rId22"/>
    <p:sldId id="300" r:id="rId23"/>
    <p:sldId id="304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FF33"/>
    <a:srgbClr val="FF66FF"/>
    <a:srgbClr val="FF0066"/>
    <a:srgbClr val="66FF66"/>
    <a:srgbClr val="FF7C80"/>
    <a:srgbClr val="FF99FF"/>
    <a:srgbClr val="FF5050"/>
    <a:srgbClr val="FF6699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22" autoAdjust="0"/>
  </p:normalViewPr>
  <p:slideViewPr>
    <p:cSldViewPr>
      <p:cViewPr>
        <p:scale>
          <a:sx n="59" d="100"/>
          <a:sy n="59" d="100"/>
        </p:scale>
        <p:origin x="-81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5B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671.7</c:v>
                </c:pt>
                <c:pt idx="1">
                  <c:v>660.3</c:v>
                </c:pt>
                <c:pt idx="2">
                  <c:v>673.3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671.7</c:v>
                </c:pt>
                <c:pt idx="1">
                  <c:v>660.3</c:v>
                </c:pt>
                <c:pt idx="2">
                  <c:v>673.3</c:v>
                </c:pt>
              </c:numCache>
            </c:numRef>
          </c:val>
        </c:ser>
        <c:dLbls>
          <c:showVal val="1"/>
        </c:dLbls>
        <c:gapWidth val="80"/>
        <c:gapDepth val="222"/>
        <c:shape val="box"/>
        <c:axId val="75140480"/>
        <c:axId val="75826304"/>
        <c:axId val="0"/>
      </c:bar3DChart>
      <c:catAx>
        <c:axId val="75140480"/>
        <c:scaling>
          <c:orientation val="minMax"/>
        </c:scaling>
        <c:delete val="1"/>
        <c:axPos val="b"/>
        <c:tickLblPos val="nextTo"/>
        <c:crossAx val="75826304"/>
        <c:crosses val="autoZero"/>
        <c:auto val="1"/>
        <c:lblAlgn val="ctr"/>
        <c:lblOffset val="100"/>
      </c:catAx>
      <c:valAx>
        <c:axId val="75826304"/>
        <c:scaling>
          <c:orientation val="minMax"/>
        </c:scaling>
        <c:axPos val="l"/>
        <c:majorGridlines/>
        <c:min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5140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0441659961754691"/>
          <c:y val="2.73502359227044E-2"/>
        </c:manualLayout>
      </c:layout>
    </c:title>
    <c:view3D>
      <c:rotX val="60"/>
      <c:rAngAx val="1"/>
    </c:view3D>
    <c:plotArea>
      <c:layout>
        <c:manualLayout>
          <c:layoutTarget val="inner"/>
          <c:xMode val="edge"/>
          <c:yMode val="edge"/>
          <c:x val="1.7992190248278552E-2"/>
          <c:y val="0.12677336847946341"/>
          <c:w val="0.86695789489120767"/>
          <c:h val="0.8314300890660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4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27.5%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6.5%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5388546103218725E-2"/>
                  <c:y val="-2.9519231666548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5.3%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0.12197563834617317"/>
                  <c:y val="-1.77460677754638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0.2%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60.5%</a:t>
                    </a:r>
                    <a:endParaRPr lang="en-US" sz="1600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111.2</c:v>
                </c:pt>
                <c:pt idx="1">
                  <c:v>26.2</c:v>
                </c:pt>
                <c:pt idx="2">
                  <c:v>21.4</c:v>
                </c:pt>
                <c:pt idx="3">
                  <c:v>1</c:v>
                </c:pt>
                <c:pt idx="4">
                  <c:v>245</c:v>
                </c:pt>
              </c:numCache>
            </c:numRef>
          </c:val>
        </c:ser>
        <c:dLbls>
          <c:showPercent val="1"/>
        </c:dLbls>
      </c:pie3DChart>
      <c:spPr>
        <a:noFill/>
        <a:ln w="2522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53593137244345368"/>
          <c:y val="0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.17093897451690246"/>
          <c:y val="9.8664293003567771E-2"/>
          <c:w val="0.78119811261836603"/>
          <c:h val="0.6505212013018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16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28.6%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7.8088153902146504E-2"/>
                  <c:y val="-7.59824709042373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6.7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-9.0348920096393504E-2"/>
                  <c:y val="-0.11579869316781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6.4%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0.3%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111.2</c:v>
                </c:pt>
                <c:pt idx="1">
                  <c:v>26.2</c:v>
                </c:pt>
                <c:pt idx="2">
                  <c:v>25</c:v>
                </c:pt>
                <c:pt idx="3">
                  <c:v>1</c:v>
                </c:pt>
                <c:pt idx="4">
                  <c:v>225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565318930140032"/>
          <c:y val="0.1481471112479819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03"/>
          <c:w val="0.52328540393862044"/>
          <c:h val="0.70069876702201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28.1%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8.6394088517629267E-2"/>
                  <c:y val="-6.9457882406979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</a:t>
                    </a: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9.9151246658702383E-2"/>
                  <c:y val="1.46369989506212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0.3%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3.5794350307982239E-2"/>
                  <c:y val="-0.143981132421554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58.2%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111.2</c:v>
                </c:pt>
                <c:pt idx="1">
                  <c:v>26.2</c:v>
                </c:pt>
                <c:pt idx="2">
                  <c:v>26.8</c:v>
                </c:pt>
                <c:pt idx="3">
                  <c:v>1</c:v>
                </c:pt>
                <c:pt idx="4">
                  <c:v>230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7908758180094189"/>
          <c:y val="0.26081743416765585"/>
          <c:w val="0.41825914800141817"/>
          <c:h val="0.72998726879916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915290270084667"/>
          <c:y val="0.13902871554738241"/>
          <c:w val="0.84674174481209863"/>
          <c:h val="0.628954909258590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389.3</c:v>
                </c:pt>
                <c:pt idx="1">
                  <c:v>342</c:v>
                </c:pt>
                <c:pt idx="2">
                  <c:v>404.8</c:v>
                </c:pt>
                <c:pt idx="3">
                  <c:v>388.4</c:v>
                </c:pt>
                <c:pt idx="4" formatCode="0.0">
                  <c:v>395.2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1047.0999999999999</c:v>
                </c:pt>
                <c:pt idx="1">
                  <c:v>692.5</c:v>
                </c:pt>
                <c:pt idx="2">
                  <c:v>266.89999999999969</c:v>
                </c:pt>
                <c:pt idx="3">
                  <c:v>271.89999999999969</c:v>
                </c:pt>
                <c:pt idx="4">
                  <c:v>278.10000000000002</c:v>
                </c:pt>
              </c:numCache>
            </c:numRef>
          </c:val>
        </c:ser>
        <c:dLbls>
          <c:showVal val="1"/>
        </c:dLbls>
        <c:shape val="cylinder"/>
        <c:axId val="78643200"/>
        <c:axId val="78644736"/>
        <c:axId val="0"/>
      </c:bar3DChart>
      <c:catAx>
        <c:axId val="78643200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78644736"/>
        <c:crosses val="autoZero"/>
        <c:auto val="1"/>
        <c:lblAlgn val="ctr"/>
        <c:lblOffset val="100"/>
      </c:catAx>
      <c:valAx>
        <c:axId val="78644736"/>
        <c:scaling>
          <c:orientation val="minMax"/>
        </c:scaling>
        <c:axPos val="l"/>
        <c:minorGridlines/>
        <c:numFmt formatCode="#,##0.0" sourceLinked="0"/>
        <c:tickLblPos val="nextTo"/>
        <c:crossAx val="786432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spcBef>
              <a:spcPts val="0"/>
            </a:spcBef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22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3333927331111815E-2"/>
                  <c:y val="-0.138482120360112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8048021775055895E-2"/>
                  <c:y val="-3.24900571559144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3513584255177864E-2"/>
                  <c:y val="8.7760615598741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566.79999999999995</c:v>
                </c:pt>
                <c:pt idx="1">
                  <c:v>81</c:v>
                </c:pt>
                <c:pt idx="2">
                  <c:v>0.5</c:v>
                </c:pt>
                <c:pt idx="3">
                  <c:v>0.30000000000000032</c:v>
                </c:pt>
                <c:pt idx="4">
                  <c:v>23.1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76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4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4.1240369570308417E-2"/>
                  <c:y val="-1.9791787484052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427148690679286E-2"/>
                  <c:y val="8.6490783216615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544.5</c:v>
                </c:pt>
                <c:pt idx="1">
                  <c:v>82.2</c:v>
                </c:pt>
                <c:pt idx="2">
                  <c:v>0.5</c:v>
                </c:pt>
                <c:pt idx="3">
                  <c:v>0.30000000000000032</c:v>
                </c:pt>
                <c:pt idx="4">
                  <c:v>23.1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83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22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9648462930761311E-2"/>
                  <c:y val="4.26687339243051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2.9952930490261476E-2"/>
                  <c:y val="-2.24745263202722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1159442187203571E-2"/>
                  <c:y val="6.7158008382330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543</c:v>
                </c:pt>
                <c:pt idx="1">
                  <c:v>86.6</c:v>
                </c:pt>
                <c:pt idx="2">
                  <c:v>0.5</c:v>
                </c:pt>
                <c:pt idx="3">
                  <c:v>0.30000000000000032</c:v>
                </c:pt>
                <c:pt idx="4">
                  <c:v>23.1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0656149054632538"/>
          <c:y val="2.8944784310839976E-2"/>
          <c:w val="0.49343850945367518"/>
          <c:h val="0.50533073296296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50851169096245"/>
          <c:y val="0.11427484478818255"/>
          <c:w val="0.88649148830903735"/>
          <c:h val="0.685213529431150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66FF"/>
            </a:solidFill>
          </c:spPr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1278.5999999999999</c:v>
                </c:pt>
                <c:pt idx="1">
                  <c:v>1261.5</c:v>
                </c:pt>
                <c:pt idx="2">
                  <c:v>671.7</c:v>
                </c:pt>
                <c:pt idx="3">
                  <c:v>660.3</c:v>
                </c:pt>
                <c:pt idx="4" formatCode="0.0">
                  <c:v>673.3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82404480"/>
        <c:axId val="82406016"/>
        <c:axId val="0"/>
      </c:bar3DChart>
      <c:catAx>
        <c:axId val="82404480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2406016"/>
        <c:crosses val="autoZero"/>
        <c:auto val="1"/>
        <c:lblAlgn val="ctr"/>
        <c:lblOffset val="100"/>
      </c:catAx>
      <c:valAx>
        <c:axId val="82406016"/>
        <c:scaling>
          <c:orientation val="minMax"/>
        </c:scaling>
        <c:axPos val="l"/>
        <c:minorGridlines/>
        <c:numFmt formatCode="#,##0.0" sourceLinked="0"/>
        <c:tickLblPos val="nextTo"/>
        <c:crossAx val="82404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5AA35-1046-447D-A188-E86272F299F2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7CED8-85F6-4CF1-BF9E-A0D71CF71FF8}">
      <dgm:prSet phldrT="[Текст]"/>
      <dgm:spPr/>
      <dgm:t>
        <a:bodyPr/>
        <a:lstStyle/>
        <a:p>
          <a:r>
            <a:rPr lang="ru-RU" b="1" dirty="0" smtClean="0"/>
            <a:t>дотация</a:t>
          </a:r>
          <a:endParaRPr lang="ru-RU" b="1" dirty="0"/>
        </a:p>
      </dgm:t>
    </dgm:pt>
    <dgm:pt modelId="{4B0D5136-BE93-4192-9F48-559D51E57806}" type="parTrans" cxnId="{CD7D0654-64CE-4EFE-B20F-635BDD1EF16C}">
      <dgm:prSet/>
      <dgm:spPr/>
      <dgm:t>
        <a:bodyPr/>
        <a:lstStyle/>
        <a:p>
          <a:endParaRPr lang="ru-RU"/>
        </a:p>
      </dgm:t>
    </dgm:pt>
    <dgm:pt modelId="{C9CCEB0E-32AC-4D9C-A717-404D58FDD1DF}" type="sibTrans" cxnId="{CD7D0654-64CE-4EFE-B20F-635BDD1EF16C}">
      <dgm:prSet/>
      <dgm:spPr/>
      <dgm:t>
        <a:bodyPr/>
        <a:lstStyle/>
        <a:p>
          <a:endParaRPr lang="ru-RU"/>
        </a:p>
      </dgm:t>
    </dgm:pt>
    <dgm:pt modelId="{D0EF626C-6DAC-4436-8337-8B6F4EFB14FE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80F2F4-C0E1-413E-B58B-85342782C261}" type="parTrans" cxnId="{2311D17F-7C25-4ADB-B181-445A2FFDF4A5}">
      <dgm:prSet/>
      <dgm:spPr/>
      <dgm:t>
        <a:bodyPr/>
        <a:lstStyle/>
        <a:p>
          <a:endParaRPr lang="ru-RU"/>
        </a:p>
      </dgm:t>
    </dgm:pt>
    <dgm:pt modelId="{C14DFA3F-2F92-446A-9F88-0AFA1A4A7F5D}" type="sibTrans" cxnId="{2311D17F-7C25-4ADB-B181-445A2FFDF4A5}">
      <dgm:prSet/>
      <dgm:spPr/>
      <dgm:t>
        <a:bodyPr/>
        <a:lstStyle/>
        <a:p>
          <a:endParaRPr lang="ru-RU"/>
        </a:p>
      </dgm:t>
    </dgm:pt>
    <dgm:pt modelId="{DB8635AC-058E-45E4-A21B-7EDD5B84861B}" type="pres">
      <dgm:prSet presAssocID="{7B55AA35-1046-447D-A188-E86272F29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B5E40-283E-4777-A232-8C6EFF6F742E}" type="pres">
      <dgm:prSet presAssocID="{14F7CED8-85F6-4CF1-BF9E-A0D71CF71FF8}" presName="node" presStyleLbl="node1" presStyleIdx="0" presStyleCnt="2" custScaleX="248051" custScaleY="59608" custLinFactNeighborX="1569" custLinFactNeighborY="-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D94-01EA-4103-B707-26C0795A20EF}" type="pres">
      <dgm:prSet presAssocID="{C9CCEB0E-32AC-4D9C-A717-404D58FDD1DF}" presName="sibTrans" presStyleCnt="0"/>
      <dgm:spPr/>
      <dgm:t>
        <a:bodyPr/>
        <a:lstStyle/>
        <a:p>
          <a:endParaRPr lang="ru-RU"/>
        </a:p>
      </dgm:t>
    </dgm:pt>
    <dgm:pt modelId="{73DA5B8D-8D94-46C3-84B5-C1E76FBFCB11}" type="pres">
      <dgm:prSet presAssocID="{D0EF626C-6DAC-4436-8337-8B6F4EFB14FE}" presName="node" presStyleLbl="node1" presStyleIdx="1" presStyleCnt="2" custScaleX="248051" custScaleY="69591" custLinFactNeighborX="1569" custLinFactNeighborY="-7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0654-64CE-4EFE-B20F-635BDD1EF16C}" srcId="{7B55AA35-1046-447D-A188-E86272F299F2}" destId="{14F7CED8-85F6-4CF1-BF9E-A0D71CF71FF8}" srcOrd="0" destOrd="0" parTransId="{4B0D5136-BE93-4192-9F48-559D51E57806}" sibTransId="{C9CCEB0E-32AC-4D9C-A717-404D58FDD1DF}"/>
    <dgm:cxn modelId="{8EE28C43-10D8-4300-B625-5ED05F2150FF}" type="presOf" srcId="{7B55AA35-1046-447D-A188-E86272F299F2}" destId="{DB8635AC-058E-45E4-A21B-7EDD5B84861B}" srcOrd="0" destOrd="0" presId="urn:microsoft.com/office/officeart/2005/8/layout/default#1"/>
    <dgm:cxn modelId="{2311D17F-7C25-4ADB-B181-445A2FFDF4A5}" srcId="{7B55AA35-1046-447D-A188-E86272F299F2}" destId="{D0EF626C-6DAC-4436-8337-8B6F4EFB14FE}" srcOrd="1" destOrd="0" parTransId="{8780F2F4-C0E1-413E-B58B-85342782C261}" sibTransId="{C14DFA3F-2F92-446A-9F88-0AFA1A4A7F5D}"/>
    <dgm:cxn modelId="{021F9525-765A-44A8-87F0-18B740FECA8E}" type="presOf" srcId="{D0EF626C-6DAC-4436-8337-8B6F4EFB14FE}" destId="{73DA5B8D-8D94-46C3-84B5-C1E76FBFCB11}" srcOrd="0" destOrd="0" presId="urn:microsoft.com/office/officeart/2005/8/layout/default#1"/>
    <dgm:cxn modelId="{3E1ACB62-C3AE-400C-832C-E88AEC437757}" type="presOf" srcId="{14F7CED8-85F6-4CF1-BF9E-A0D71CF71FF8}" destId="{190B5E40-283E-4777-A232-8C6EFF6F742E}" srcOrd="0" destOrd="0" presId="urn:microsoft.com/office/officeart/2005/8/layout/default#1"/>
    <dgm:cxn modelId="{BE030C87-2AF0-4E7B-86A0-BB123E5E79FD}" type="presParOf" srcId="{DB8635AC-058E-45E4-A21B-7EDD5B84861B}" destId="{190B5E40-283E-4777-A232-8C6EFF6F742E}" srcOrd="0" destOrd="0" presId="urn:microsoft.com/office/officeart/2005/8/layout/default#1"/>
    <dgm:cxn modelId="{2AF1FB3A-44E8-4B20-9192-B19F8C5AD8F4}" type="presParOf" srcId="{DB8635AC-058E-45E4-A21B-7EDD5B84861B}" destId="{2877ED94-01EA-4103-B707-26C0795A20EF}" srcOrd="1" destOrd="0" presId="urn:microsoft.com/office/officeart/2005/8/layout/default#1"/>
    <dgm:cxn modelId="{36BC6E6C-0363-4EE8-860A-30AFC92E83F3}" type="presParOf" srcId="{DB8635AC-058E-45E4-A21B-7EDD5B84861B}" destId="{73DA5B8D-8D94-46C3-84B5-C1E76FBFCB11}" srcOrd="2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0.45301</cdr:x>
      <cdr:y>0.49106</cdr:y>
    </cdr:from>
    <cdr:to>
      <cdr:x>0.57721</cdr:x>
      <cdr:y>0.5629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02279">
          <a:off x="2588972" y="1543530"/>
          <a:ext cx="709807" cy="225817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0.58208</cdr:x>
      <cdr:y>0.47852</cdr:y>
    </cdr:from>
    <cdr:to>
      <cdr:x>0.70337</cdr:x>
      <cdr:y>0.55024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956584">
          <a:off x="3326630" y="1504130"/>
          <a:ext cx="693166" cy="225417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0.27778</cdr:x>
      <cdr:y>0.18571</cdr:y>
    </cdr:from>
    <cdr:to>
      <cdr:x>0.28646</cdr:x>
      <cdr:y>0.22707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435950" y="993042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0.20635</cdr:x>
      <cdr:y>0.22857</cdr:y>
    </cdr:from>
    <cdr:to>
      <cdr:x>0.26711</cdr:x>
      <cdr:y>0.24236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857356" y="1143008"/>
          <a:ext cx="546910" cy="689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0.26984</cdr:x>
      <cdr:y>0.18571</cdr:y>
    </cdr:from>
    <cdr:to>
      <cdr:x>0.27852</cdr:x>
      <cdr:y>0.22707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364511" y="993042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0.20635</cdr:x>
      <cdr:y>0.21429</cdr:y>
    </cdr:from>
    <cdr:to>
      <cdr:x>0.26711</cdr:x>
      <cdr:y>0.22808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857356" y="1071570"/>
          <a:ext cx="546910" cy="689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0.26984</cdr:x>
      <cdr:y>0.19718</cdr:y>
    </cdr:from>
    <cdr:to>
      <cdr:x>0.27852</cdr:x>
      <cdr:y>0.23854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363066" y="1065958"/>
          <a:ext cx="209782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0.21429</cdr:x>
      <cdr:y>0.22535</cdr:y>
    </cdr:from>
    <cdr:to>
      <cdr:x>0.26984</cdr:x>
      <cdr:y>0.23944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928826" y="1143008"/>
          <a:ext cx="500015" cy="7146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EDA3B-3984-4AA7-8632-84FD1B16207A}" type="datetimeFigureOut">
              <a:rPr lang="ru-RU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024EBB-1EB2-4279-B2D3-CAE100F50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2EF74-89F7-4300-BE65-7DBBC10E89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588-B74D-451C-B7E7-46ED5A35C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86E0-F61A-4067-AF97-7846BABC6D63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3AD5-CF49-4CE9-99AE-53D8B737B1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C11C-9C17-4DC1-A34A-987CEC88830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CF21-96A5-40DD-BDDA-FC89E90BC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CDC26-BEAD-4F0F-8EA7-5959EEE7147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601A5-E43D-42BA-882A-C8370A6D55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A5E5-DFFD-4F3E-8069-C30F27512C9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EE258-887E-4477-8B2F-6A72EFDDD1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E181-A26F-4510-898C-A9B71E786A6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DE34-DC80-45E0-865B-2ABFD211D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65EF2-6A6A-4936-84BD-859CCD2E2A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38030-BB0F-4C4B-8697-DC1AD4D9E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66D5B-7449-490A-9760-92DA049AD901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CFBC-65EA-48A8-8F8E-C3E1C078F2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9CD6-E951-4FA6-BB1F-689BE6C0A04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4F24-139B-4306-B892-CF18681C8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2C47-C74D-4657-9E28-79C84F9D3F7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E82C6-D11C-43CC-89B3-70F641182D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921B-F8D9-47A8-8AF1-BA38B8F7B049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5CE4FB-E049-4C9C-805B-BD45E7475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BDFCF9-F300-4C9A-B50A-40D45D92B407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19D887-CA03-4C31-9B46-1FE0EA1813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chart" Target="../charts/chart2.xml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fo17ozin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132138" y="6308725"/>
            <a:ext cx="3041650" cy="422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392909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 для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i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 решению </a:t>
            </a:r>
            <a:endParaRPr lang="ru-RU" sz="4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бюджете Чалыклинского муниципального образования Озинского муниципального</a:t>
            </a:r>
            <a:r>
              <a:rPr lang="en-US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района на 2020 год и плановый период 2021 и 2022 годов»</a:t>
            </a:r>
            <a:endParaRPr lang="ru-RU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5601" name="Picture 1" descr="\\Client3\документы\БЮДЖЕТ ДЛЯ ГРАЖДАН\ФОТО\Чалыкла\IMG-20191126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9837">
            <a:off x="188303" y="4878084"/>
            <a:ext cx="267090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\\Client3\документы\БЮДЖЕТ ДЛЯ ГРАЖДАН\ФОТО\Чалыкла\IMG-20191126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929198"/>
            <a:ext cx="2571768" cy="161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\\Client3\документы\БЮДЖЕТ ДЛЯ ГРАЖДАН\ФОТО\Чалыкла\IMG-20191126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4252">
            <a:off x="6045015" y="4877846"/>
            <a:ext cx="281938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dyseva\Desktop\Новая папка (2)\Новая папка (2)\cant-find-the-perfect-clip-art-220709.png"/>
          <p:cNvPicPr>
            <a:picLocks noChangeAspect="1" noChangeArrowheads="1"/>
          </p:cNvPicPr>
          <p:nvPr/>
        </p:nvPicPr>
        <p:blipFill rotWithShape="1">
          <a:blip r:embed="rId2"/>
          <a:srcRect l="7408" t="7715" r="8355" b="14347"/>
          <a:stretch/>
        </p:blipFill>
        <p:spPr bwMode="auto">
          <a:xfrm>
            <a:off x="214282" y="642918"/>
            <a:ext cx="4643470" cy="6215082"/>
          </a:xfrm>
          <a:prstGeom prst="rect">
            <a:avLst/>
          </a:prstGeom>
          <a:noFill/>
          <a:effectLst>
            <a:outerShdw blurRad="215900" dist="38100" dir="21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683568" y="59185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Бюджетный процесс</a:t>
            </a:r>
            <a:endParaRPr lang="ru-RU" sz="32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321600">
            <a:off x="807105" y="1791387"/>
            <a:ext cx="3204312" cy="606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</a:rPr>
              <a:t>Участники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00FF"/>
                </a:solidFill>
              </a:rPr>
              <a:t>Чалыклинского </a:t>
            </a:r>
            <a:r>
              <a:rPr lang="ru-RU" sz="1300" b="1" dirty="0">
                <a:solidFill>
                  <a:srgbClr val="0000FF"/>
                </a:solidFill>
              </a:rPr>
              <a:t>муниципального </a:t>
            </a:r>
            <a:r>
              <a:rPr lang="ru-RU" sz="1300" b="1" dirty="0" smtClean="0">
                <a:solidFill>
                  <a:srgbClr val="0000FF"/>
                </a:solidFill>
              </a:rPr>
              <a:t> образования</a:t>
            </a:r>
            <a:endParaRPr lang="ru-RU" sz="13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4003">
            <a:off x="176472" y="2318642"/>
            <a:ext cx="4033979" cy="405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Глава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Совет муниципального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Администрация муниципального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Финансовый орган 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местного самоуправления в сфере экономики;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Контрольно-счетная </a:t>
            </a:r>
            <a:r>
              <a:rPr lang="ru-RU" sz="1300" dirty="0">
                <a:solidFill>
                  <a:srgbClr val="660033"/>
                </a:solidFill>
              </a:rPr>
              <a:t>комиссия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внутреннего муниципального финансового контроля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распорядители бюджетных </a:t>
            </a:r>
            <a:r>
              <a:rPr lang="ru-RU" sz="1300" dirty="0" smtClean="0">
                <a:solidFill>
                  <a:srgbClr val="660033"/>
                </a:solidFill>
              </a:rPr>
              <a:t>средств;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доходов </a:t>
            </a:r>
            <a:r>
              <a:rPr lang="ru-RU" sz="1300" dirty="0" smtClean="0">
                <a:solidFill>
                  <a:srgbClr val="660033"/>
                </a:solidFill>
              </a:rPr>
              <a:t>бюджета;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источников финансирования дефицита бюджета;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Получатели </a:t>
            </a:r>
            <a:r>
              <a:rPr lang="ru-RU" sz="1300" dirty="0" smtClean="0">
                <a:solidFill>
                  <a:srgbClr val="660033"/>
                </a:solidFill>
              </a:rPr>
              <a:t>средств бюджета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Иные органы, которым предоставлены бюджетные полномочия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9504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39700" stA="30000" endPos="31000" dist="5080" dir="5400000" sy="-100000" rotWithShape="0"/>
                </a:effectLst>
                <a:latin typeface="+mn-lt"/>
              </a:rPr>
              <a:t>Этапы бюджетного процесса: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0694" y="4929198"/>
            <a:ext cx="144016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500438"/>
            <a:ext cx="2555776" cy="216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 l="12638" t="4999" r="22690" b="17501"/>
          <a:stretch/>
        </p:blipFill>
        <p:spPr bwMode="auto">
          <a:xfrm>
            <a:off x="5364087" y="2564905"/>
            <a:ext cx="1008113" cy="108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 l="22689" t="14499" r="26471" b="27501"/>
          <a:stretch/>
        </p:blipFill>
        <p:spPr bwMode="auto">
          <a:xfrm>
            <a:off x="7236296" y="1916832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51724" y="1557338"/>
            <a:ext cx="1692276" cy="525462"/>
          </a:xfrm>
          <a:prstGeom prst="roundRect">
            <a:avLst/>
          </a:prstGeom>
          <a:pattFill prst="smCheck">
            <a:fgClr>
              <a:srgbClr val="FFFF99"/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</a:rPr>
              <a:t>СОСТАВЛЕНИЕ ПРОЕКТА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857364"/>
            <a:ext cx="1643074" cy="804873"/>
          </a:xfrm>
          <a:prstGeom prst="roundRect">
            <a:avLst/>
          </a:prstGeo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РАССМОТРЕНИЕ И УТВЕРЖДЕНИЕ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262563"/>
            <a:ext cx="1379516" cy="368300"/>
          </a:xfrm>
          <a:prstGeom prst="roundRect">
            <a:avLst/>
          </a:prstGeom>
          <a:pattFill prst="smChe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</a:rPr>
              <a:t>ИСПОЛНЕНИЕ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6248400"/>
            <a:ext cx="2476500" cy="609600"/>
          </a:xfrm>
          <a:prstGeom prst="roundRect">
            <a:avLst/>
          </a:prstGeom>
          <a:pattFill prst="smCheck">
            <a:fgClr>
              <a:srgbClr val="FFE8D1"/>
            </a:fgClr>
            <a:bgClr>
              <a:schemeClr val="bg1"/>
            </a:bgClr>
          </a:pattFill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D60093"/>
                </a:solidFill>
              </a:rPr>
              <a:t>ФОРМИРОВАНИЕ И УТВЕРЖДЕНИЕ БЮДЖЕТНОЙ ОТЧЕТНОСТИ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596188" y="24209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20243737" flipH="1">
            <a:off x="6249988" y="2297113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3208455" flipH="1">
            <a:off x="5854700" y="3976688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617039">
            <a:off x="6878638" y="5965825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508625" y="28527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358082" y="4286256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287" name="TextBox 27"/>
          <p:cNvSpPr txBox="1">
            <a:spLocks noChangeArrowheads="1"/>
          </p:cNvSpPr>
          <p:nvPr/>
        </p:nvSpPr>
        <p:spPr bwMode="auto">
          <a:xfrm>
            <a:off x="5857884" y="5357826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pic>
        <p:nvPicPr>
          <p:cNvPr id="11288" name="Picture 4" descr="C:\Users\Kadyseva\Desktop\для слайдов\CLIPART_OF_15179_SM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13382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vepdf_co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4000" cy="68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0"/>
            <a:ext cx="8208912" cy="1071546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характеристики бюджета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2020-2022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428868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28794" y="5357826"/>
            <a:ext cx="928694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85786" y="2571744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</a:rPr>
              <a:t>тыс. </a:t>
            </a:r>
            <a:r>
              <a:rPr lang="ru-RU" sz="1600" b="1" dirty="0">
                <a:latin typeface="Times New Roman" pitchFamily="18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285860"/>
            <a:ext cx="1714512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1285860"/>
            <a:ext cx="1785950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1285860"/>
            <a:ext cx="1609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1285860"/>
            <a:ext cx="1721240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8396" y="2928934"/>
            <a:ext cx="2035604" cy="3000396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1280" y="3143248"/>
            <a:ext cx="23727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доходы: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9834" y="3571876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2020 год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671,7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2021 год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660,3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2022 год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673,3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1280" y="4572008"/>
            <a:ext cx="23727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834" y="4929198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2020 год – 671,7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2021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660,3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2022 год – 673,3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43108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29190" y="1000108"/>
            <a:ext cx="1571636" cy="135732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150017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2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58016" y="1000108"/>
            <a:ext cx="2081212" cy="6127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1714489"/>
            <a:ext cx="2081212" cy="5000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6357950" y="1928802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357950" y="1357298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29" y="64291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rgbClr val="66FF33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rgbClr val="FF7C8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3058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 ДОХОДОВ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928670"/>
          <a:ext cx="8358245" cy="54371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55215"/>
                <a:gridCol w="1232614"/>
                <a:gridCol w="1315844"/>
                <a:gridCol w="1054572"/>
              </a:tblGrid>
              <a:tr h="426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16" marR="6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16" marR="6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16" marR="6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16" marR="62416" marT="0" marB="0"/>
                </a:tc>
              </a:tr>
              <a:tr h="32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404,8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388,4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395,2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лиц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245,0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225,0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</a:tr>
              <a:tr h="32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 на имущество физических лиц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</a:tr>
              <a:tr h="32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</a:tr>
              <a:tr h="32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</a:tr>
              <a:tr h="790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находящегося в государственной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муниципальной собственности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</a:tr>
              <a:tr h="63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 бюджетов бюджетной системы Российской Федерации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266,9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271,9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278,1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9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Дотация бюджетам сельских поселений на выравнивание бюджетной обеспеченности из бюджета муниципального района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185,9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189,7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191,5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</a:tr>
              <a:tr h="845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органами местного самоуправления полномочий по первичному воинскому учету на территориях, где отсутствуют военные комиссариаты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/>
                </a:tc>
              </a:tr>
              <a:tr h="357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671,7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660,3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673,3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416" marR="6241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84" y="42860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бюджета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2019 -2022 годов        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57"/>
          <p:cNvSpPr>
            <a:spLocks noChangeShapeType="1"/>
          </p:cNvSpPr>
          <p:nvPr/>
        </p:nvSpPr>
        <p:spPr bwMode="auto">
          <a:xfrm>
            <a:off x="42846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328614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22"/>
          <p:cNvGraphicFramePr>
            <a:graphicFrameLocks/>
          </p:cNvGraphicFramePr>
          <p:nvPr/>
        </p:nvGraphicFramePr>
        <p:xfrm>
          <a:off x="1714480" y="3929066"/>
          <a:ext cx="3714776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22"/>
          <p:cNvGraphicFramePr>
            <a:graphicFrameLocks/>
          </p:cNvGraphicFramePr>
          <p:nvPr/>
        </p:nvGraphicFramePr>
        <p:xfrm>
          <a:off x="4357686" y="928670"/>
          <a:ext cx="478631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3" name="Рисунок 33" descr="ru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2116"/>
            <a:ext cx="150016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21615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714356"/>
            <a:ext cx="300036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_zemnalog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5199469"/>
            <a:ext cx="2714644" cy="165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07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642918"/>
            <a:ext cx="2166926" cy="141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900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214282" y="939800"/>
            <a:ext cx="8715436" cy="7080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4" y="1803400"/>
            <a:ext cx="2749539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071802" y="1785926"/>
            <a:ext cx="2928958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072198" y="1803400"/>
            <a:ext cx="2786081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3677" cy="1323975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808288" cy="157003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362575"/>
            <a:ext cx="2846418" cy="1323975"/>
          </a:xfrm>
          <a:prstGeom prst="rect">
            <a:avLst/>
          </a:prstGeom>
          <a:solidFill>
            <a:srgbClr val="66FF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rgbClr val="9999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398561"/>
            <a:ext cx="7776864" cy="876300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Безвозмездные поступления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780928"/>
          <a:ext cx="5184576" cy="335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50810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185</a:t>
            </a: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</a:t>
            </a:r>
            <a:r>
              <a:rPr lang="en-US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9</a:t>
            </a:r>
            <a:endParaRPr lang="ru-RU" sz="20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78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198,7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3643314"/>
            <a:ext cx="921284" cy="8544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81,0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65" y="1368165"/>
            <a:ext cx="529457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Безвозмездные поступления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838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191,5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86578" y="3643314"/>
            <a:ext cx="1008112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82,2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16559" y="3643314"/>
            <a:ext cx="1008112" cy="865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86,6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448713"/>
            <a:ext cx="12572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5308" y="1448713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89445" y="1448601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08104" y="1875997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266,9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5140" y="1890645"/>
            <a:ext cx="1130288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271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9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929586" y="1890645"/>
            <a:ext cx="1100997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278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511547"/>
            <a:ext cx="158957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том числе:</a:t>
            </a:r>
          </a:p>
        </p:txBody>
      </p:sp>
      <p:pic>
        <p:nvPicPr>
          <p:cNvPr id="18" name="Picture 2" descr="http://kursk-izvestia.ru/storage/press/big/2015/11/23/566e24ab43d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800102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2" descr="финпомощ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785926"/>
            <a:ext cx="2571768" cy="9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поступлений  доходов в бюджет Чалыклинского 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подразделам классификации расходов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857230"/>
          <a:ext cx="8643998" cy="5559411"/>
        </p:xfrm>
        <a:graphic>
          <a:graphicData uri="http://schemas.openxmlformats.org/drawingml/2006/table">
            <a:tbl>
              <a:tblPr/>
              <a:tblGrid>
                <a:gridCol w="4565578"/>
                <a:gridCol w="708725"/>
                <a:gridCol w="940804"/>
                <a:gridCol w="994345"/>
                <a:gridCol w="734409"/>
                <a:gridCol w="700137"/>
              </a:tblGrid>
              <a:tr h="358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Под­раздел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2021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9622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566,8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544,5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543,0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3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233,1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229,6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223,1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88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273,6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252,6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255,3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3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62,2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64,5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3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Резервные фонды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3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82,2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569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81,0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82,2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86,6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588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533819"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latin typeface="Times New Roman"/>
                          <a:ea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83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83829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Водные ресурсы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83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23,1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23,1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23,1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22,3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22,3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22,3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/>
                        </a:rPr>
                        <a:t>ВСЕГО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671,7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650,6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653,5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00034" y="714356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познакомит вас с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параметрами бюджета Чалыклинского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 на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Чалыклинского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области.  </a:t>
            </a:r>
            <a:endParaRPr lang="en-US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доступной и понятной форме для граждан показаны основные показатели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00"/>
            <a:ext cx="35247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2020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23784"/>
            <a:ext cx="3524742" cy="33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2021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2022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/>
        </p:nvGraphicFramePr>
        <p:xfrm>
          <a:off x="142844" y="785794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52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бюджета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Чалыклинского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407193" y="1"/>
            <a:ext cx="7951021" cy="715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51622" y="801757"/>
            <a:ext cx="7163650" cy="1477616"/>
          </a:xfrm>
          <a:prstGeom prst="flowChartDelay">
            <a:avLst/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	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Заемные средства необходимо возвращать, а также уплачивать по ним проценты. В связи с этим возникает муниципальный долг.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2" name="Picture 5" descr="http://ic.pics.livejournal.com/valeriy_churkin/82014059/3655/3655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2" y="2928939"/>
            <a:ext cx="273724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19062" y="2411413"/>
            <a:ext cx="2633663" cy="3167062"/>
          </a:xfrm>
          <a:prstGeom prst="wedgeRectCallout">
            <a:avLst>
              <a:gd name="adj1" fmla="val 61100"/>
              <a:gd name="adj2" fmla="val 15650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долга не должен превышать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79307" y="2285993"/>
            <a:ext cx="3065860" cy="3160722"/>
          </a:xfrm>
          <a:prstGeom prst="wedgeRectCallout">
            <a:avLst>
              <a:gd name="adj1" fmla="val -55499"/>
              <a:gd name="adj2" fmla="val -18005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расходов на обслуживание муниципального долга не должен превышать 15 процентов объема расходов 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endParaRPr lang="ru-RU" sz="1600" dirty="0"/>
          </a:p>
        </p:txBody>
      </p:sp>
      <p:sp>
        <p:nvSpPr>
          <p:cNvPr id="60425" name="AutoShape 7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AutoShape 9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715015"/>
          <a:ext cx="6715172" cy="100013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93526"/>
                <a:gridCol w="1673882"/>
                <a:gridCol w="1673882"/>
                <a:gridCol w="1673882"/>
              </a:tblGrid>
              <a:tr h="3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для контактов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29" y="1214438"/>
            <a:ext cx="7933161" cy="28463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/>
              <a:t>Контактная информация:</a:t>
            </a:r>
          </a:p>
          <a:p>
            <a:pPr algn="ctr">
              <a:defRPr/>
            </a:pPr>
            <a:r>
              <a:rPr lang="ru-RU" sz="1600" dirty="0" smtClean="0"/>
              <a:t>начальник финансового управления – Сергеева Лариса Александровна</a:t>
            </a:r>
          </a:p>
          <a:p>
            <a:pPr algn="ctr"/>
            <a:r>
              <a:rPr lang="ru-RU" sz="1600" dirty="0" smtClean="0"/>
              <a:t>Адрес Финансового управления: 413620, Саратовская область, р.п.Озинки, ул.Ленина,14.</a:t>
            </a:r>
            <a:br>
              <a:rPr lang="ru-RU" sz="1600" dirty="0" smtClean="0"/>
            </a:br>
            <a:r>
              <a:rPr lang="ru-RU" sz="1600" dirty="0" smtClean="0"/>
              <a:t>Электронная почта: </a:t>
            </a:r>
            <a:r>
              <a:rPr lang="en-US" sz="1600" u="sng" dirty="0" smtClean="0">
                <a:hlinkClick r:id="rId2"/>
              </a:rPr>
              <a:t>fo</a:t>
            </a:r>
            <a:r>
              <a:rPr lang="ru-RU" sz="1600" u="sng" dirty="0" smtClean="0">
                <a:hlinkClick r:id="rId2"/>
              </a:rPr>
              <a:t>17</a:t>
            </a:r>
            <a:r>
              <a:rPr lang="en-US" sz="1600" u="sng" dirty="0" smtClean="0">
                <a:hlinkClick r:id="rId2"/>
              </a:rPr>
              <a:t>ozin</a:t>
            </a:r>
            <a:r>
              <a:rPr lang="ru-RU" sz="1600" u="sng" dirty="0" smtClean="0">
                <a:hlinkClick r:id="rId2"/>
              </a:rPr>
              <a:t>@</a:t>
            </a:r>
            <a:r>
              <a:rPr lang="en-US" sz="1600" u="sng" dirty="0" smtClean="0">
                <a:hlinkClick r:id="rId2"/>
              </a:rPr>
              <a:t>mail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ru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График работ: с 08.00 до 17.15 (обед с 12.00 до 13.00)</a:t>
            </a:r>
          </a:p>
          <a:p>
            <a:pPr algn="ctr">
              <a:defRPr/>
            </a:pPr>
            <a:r>
              <a:rPr lang="ru-RU" sz="1600" dirty="0" smtClean="0"/>
              <a:t>Телефоны 8(84576) 4-13-42, факс 8(84576) 4-13-42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4105275" cy="28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64333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</a:t>
            </a:r>
            <a:b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Местный бюджет Чалыклинского муниципального образования Озинского муниципального</a:t>
            </a:r>
            <a:r>
              <a:rPr lang="en-US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a72c107b6ef9b5f_2657.c44cd237cc_g-mid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143380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2b12d2d8a466b2_2573.64e08e5f16_g-midd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143380"/>
            <a:ext cx="29289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49ebe90bd4bcaf_2954.c4fa80f0bb_g-midd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143380"/>
            <a:ext cx="314324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9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пия image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00858" cy="157163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6280547" cy="6451590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21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2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72000"/>
            <a:ext cx="25002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772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5" y="357166"/>
            <a:ext cx="6429419" cy="5353062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  <a:endParaRPr lang="en-US" sz="20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571" y="1"/>
            <a:ext cx="2922429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4786315" y="2928935"/>
            <a:ext cx="435768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/>
          <a:srcRect l="36307" t="35201" r="36671" b="41333"/>
          <a:stretch>
            <a:fillRect/>
          </a:stretch>
        </p:blipFill>
        <p:spPr bwMode="auto">
          <a:xfrm>
            <a:off x="285719" y="4000504"/>
            <a:ext cx="3306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70298" y="185738"/>
            <a:ext cx="6721078" cy="6096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БЮДЖЕТНАЯ КЛАССИФИКАЦИЯ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874712"/>
            <a:ext cx="7072361" cy="26971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этого существует </a:t>
            </a: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714751"/>
            <a:ext cx="2185974" cy="296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</a:rPr>
              <a:t>Код классификации доходов состоит из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доходов;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вида доходов;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подвида доходов 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683" y="3714752"/>
            <a:ext cx="2172945" cy="2944466"/>
          </a:xfrm>
          <a:prstGeom prst="round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Код классификации расходов состоит из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главного распорядителя средств бюджета;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раздела, подраздела, целевой статьи и вида расходов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714752"/>
            <a:ext cx="2286016" cy="2928958"/>
          </a:xfrm>
          <a:prstGeom prst="round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Код  классификации </a:t>
            </a:r>
            <a:r>
              <a:rPr lang="ru-RU" sz="1400" b="1" u="sng" dirty="0">
                <a:solidFill>
                  <a:schemeClr val="bg1"/>
                </a:solidFill>
              </a:rPr>
              <a:t>источников финансирования дефицита состоит из: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источников финансирования дефицита;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группы, подгруппы, статьи и вида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9" name="Picture 14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491" y="0"/>
            <a:ext cx="178950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социально - экономического развития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Чалыклинского муниципального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1148157"/>
              </p:ext>
            </p:extLst>
          </p:nvPr>
        </p:nvGraphicFramePr>
        <p:xfrm>
          <a:off x="0" y="1469821"/>
          <a:ext cx="9144001" cy="538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65"/>
                <a:gridCol w="827510"/>
                <a:gridCol w="1120144"/>
                <a:gridCol w="1312201"/>
                <a:gridCol w="1088108"/>
                <a:gridCol w="1312201"/>
                <a:gridCol w="1142972"/>
              </a:tblGrid>
              <a:tr h="5759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 из.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год  отчет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2019 год ожидаемое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2020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2022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9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95875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 (тыс. руб.)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latin typeface="Times New Roman"/>
                        </a:rPr>
                        <a:t>17362,2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latin typeface="Times New Roman"/>
                        </a:rPr>
                        <a:t>18438,7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latin typeface="Times New Roman"/>
                        </a:rPr>
                        <a:t>19526,5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latin typeface="Times New Roman"/>
                        </a:rPr>
                        <a:t>20893,3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latin typeface="Times New Roman"/>
                        </a:rPr>
                        <a:t>22355,8</a:t>
                      </a:r>
                    </a:p>
                  </a:txBody>
                  <a:tcPr marL="9525" marR="9525" marT="9525" marB="0"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latin typeface="Times New Roman"/>
                        </a:rPr>
                        <a:t>16441,5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latin typeface="Times New Roman"/>
                        </a:rPr>
                        <a:t>17460,9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latin typeface="Times New Roman"/>
                        </a:rPr>
                        <a:t>18491,0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latin typeface="Times New Roman"/>
                        </a:rPr>
                        <a:t>19785,3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latin typeface="Times New Roman"/>
                        </a:rPr>
                        <a:t>21170,3</a:t>
                      </a:r>
                    </a:p>
                  </a:txBody>
                  <a:tcPr marL="9525" marR="9525" marT="9525" marB="0" anchor="ctr"/>
                </a:tc>
              </a:tr>
              <a:tr h="82862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до 18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357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бюджета образования на 2020 год и на плановый период 2021 и 2022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2971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	</a:t>
            </a: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целями налоговой политики являются, обеспечение бюджетной устойчивости, получение необходимого объема бюджетных доходов, поддержка предпринимательской и инвестиционной активности.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		Бюджетная политика на 2020 год и на плановый период 2021 и 2022 годов  нацелена на обеспечение сбалансированности и устойчивости бюджета в условиях ограниченности финансовых ресурсов, последовательное сокращение бюджетного дефицита и будет направлена на решение основных задач: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– гарантированное исполнение принятых расходных обязательств;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-сохранение долгосрочной сбалансированности доходов и расходов;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-формирование бюджетных расходов исходя из приоритетов и планируемых результатов.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nk - Money-bag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572008"/>
            <a:ext cx="3214709" cy="2285992"/>
          </a:xfrm>
          <a:prstGeom prst="rect">
            <a:avLst/>
          </a:prstGeom>
        </p:spPr>
      </p:pic>
      <p:pic>
        <p:nvPicPr>
          <p:cNvPr id="6" name="Рисунок 5" descr="iStock-54209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107553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8557</TotalTime>
  <Words>1474</Words>
  <Application>Microsoft Office PowerPoint</Application>
  <PresentationFormat>Экран (4:3)</PresentationFormat>
  <Paragraphs>409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                    Местный бюджет Чалыклинского муниципального образования Озинского муниципального 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     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</vt:lpstr>
      <vt:lpstr>Слайд 5</vt:lpstr>
      <vt:lpstr>Слайд 6</vt:lpstr>
      <vt:lpstr>БЮДЖЕТНАЯ КЛАССИФИКАЦИЯ</vt:lpstr>
      <vt:lpstr>Показатели социально - экономического развития  Чалыклинского муниципального образования</vt:lpstr>
      <vt:lpstr>Основные направления бюджетной и налоговой политики бюджета образования на 2020 год и на плановый период 2021 и 2022 годов</vt:lpstr>
      <vt:lpstr>Слайд 10</vt:lpstr>
      <vt:lpstr>Слайд 11</vt:lpstr>
      <vt:lpstr>Слайд 12</vt:lpstr>
      <vt:lpstr>Доходы бюджета</vt:lpstr>
      <vt:lpstr>РАСПРЕДЕЛЕНИЕ  ДОХОДОВ</vt:lpstr>
      <vt:lpstr>Структура собственных доходов бюджета  на 2019 -2022 годов          </vt:lpstr>
      <vt:lpstr>Слайд 16</vt:lpstr>
      <vt:lpstr>Слайд 17</vt:lpstr>
      <vt:lpstr>Динамика поступлений  доходов в бюджет Чалыклинского  муниципального образования</vt:lpstr>
      <vt:lpstr>Распределение  бюджетных ассигнований по разделам  и подразделам классификации расходов</vt:lpstr>
      <vt:lpstr>Структура расходов на 2020 год</vt:lpstr>
      <vt:lpstr>Структура расходов на 2021 год</vt:lpstr>
      <vt:lpstr>Структура расходов на 2022 год</vt:lpstr>
      <vt:lpstr> Динамика расходов бюджета Чалыклинского муниципального образования</vt:lpstr>
      <vt:lpstr>Муниципальный долг</vt:lpstr>
      <vt:lpstr>Информация для контактов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444</cp:revision>
  <dcterms:created xsi:type="dcterms:W3CDTF">2013-08-13T09:18:10Z</dcterms:created>
  <dcterms:modified xsi:type="dcterms:W3CDTF">2019-12-18T05:42:29Z</dcterms:modified>
</cp:coreProperties>
</file>